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386" r:id="rId3"/>
    <p:sldId id="392" r:id="rId4"/>
    <p:sldId id="410" r:id="rId5"/>
    <p:sldId id="409" r:id="rId6"/>
    <p:sldId id="412" r:id="rId7"/>
    <p:sldId id="411" r:id="rId8"/>
    <p:sldId id="408" r:id="rId9"/>
    <p:sldId id="312" r:id="rId10"/>
    <p:sldId id="390" r:id="rId11"/>
    <p:sldId id="348" r:id="rId12"/>
    <p:sldId id="391" r:id="rId13"/>
    <p:sldId id="396" r:id="rId14"/>
    <p:sldId id="398" r:id="rId15"/>
    <p:sldId id="399" r:id="rId16"/>
    <p:sldId id="401" r:id="rId17"/>
    <p:sldId id="402" r:id="rId18"/>
    <p:sldId id="400" r:id="rId19"/>
    <p:sldId id="403" r:id="rId20"/>
    <p:sldId id="404" r:id="rId21"/>
    <p:sldId id="40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wmf>
</file>

<file path=ppt/media/image11.jpeg>
</file>

<file path=ppt/media/image12.png>
</file>

<file path=ppt/media/image13.png>
</file>

<file path=ppt/media/image14.png>
</file>

<file path=ppt/media/image15.wmf>
</file>

<file path=ppt/media/image16.png>
</file>

<file path=ppt/media/image18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B61BA-FA2A-496E-B140-000F1029D716}" type="datetimeFigureOut">
              <a:rPr lang="en-GB" smtClean="0"/>
              <a:t>01/12/2019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9FCAFB-9621-4A4F-9EC6-83CAC134A8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6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ECB-2A79-4CCD-94FE-7F865D0822B6}" type="datetime1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974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BC1E8-4767-49A8-ACF4-59F1C59CFE05}" type="datetime1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23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00CEB-A75C-48C8-9EEF-9193438A3CDB}" type="datetime1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174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7EED1-5BB5-4A4F-8815-E75415A8B476}" type="datetime1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9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15198-1C69-4C42-8E16-A7298FA8F58B}" type="datetime1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046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12A15-D59A-4C8E-A5EE-81DC64DC3CC6}" type="datetime1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40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3A5AB-B612-4E7D-BDE2-5F38BE52D323}" type="datetime1">
              <a:rPr lang="en-US" smtClean="0"/>
              <a:t>12/1/2019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240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4D029-AFAA-456C-BA8B-9E97CB68CED7}" type="datetime1">
              <a:rPr lang="en-US" smtClean="0"/>
              <a:t>12/1/2019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179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9B4A8-4142-4B64-8F21-0B4A15EE5DCF}" type="datetime1">
              <a:rPr lang="en-US" smtClean="0"/>
              <a:t>12/1/2019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584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AC165-52CA-45EE-82DF-C853984C5428}" type="datetime1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388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5BAB0-4F24-49EA-AB87-CD44A9A7CF81}" type="datetime1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082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075BC-80B8-4E63-899B-9DB5384CAD11}" type="datetime1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16389-8DA2-4895-A136-10DC56379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834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wmf"/><Relationship Id="rId3" Type="http://schemas.openxmlformats.org/officeDocument/2006/relationships/image" Target="../media/image2.emf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0.w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5.w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wmf"/><Relationship Id="rId3" Type="http://schemas.openxmlformats.org/officeDocument/2006/relationships/image" Target="../media/image2.emf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44616" y="2838859"/>
            <a:ext cx="9144000" cy="2387600"/>
          </a:xfrm>
        </p:spPr>
        <p:txBody>
          <a:bodyPr/>
          <a:lstStyle/>
          <a:p>
            <a:r>
              <a:rPr lang="en-GB" dirty="0"/>
              <a:t>AI for Games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4662" y="5102399"/>
            <a:ext cx="9144000" cy="406245"/>
          </a:xfrm>
        </p:spPr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ICP2025 | ICP 3025 | ICP4152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9566" y="4971778"/>
            <a:ext cx="2438146" cy="1726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gr.jpg"/>
          <p:cNvPicPr/>
          <p:nvPr/>
        </p:nvPicPr>
        <p:blipFill>
          <a:blip r:embed="rId4">
            <a:extLst/>
          </a:blip>
          <a:srcRect l="15274" r="50554"/>
          <a:stretch>
            <a:fillRect/>
          </a:stretch>
        </p:blipFill>
        <p:spPr>
          <a:xfrm>
            <a:off x="4249371" y="758415"/>
            <a:ext cx="1769612" cy="3398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lfd.jpg"/>
          <p:cNvPicPr/>
          <p:nvPr/>
        </p:nvPicPr>
        <p:blipFill>
          <a:blip r:embed="rId5">
            <a:extLst/>
          </a:blip>
          <a:srcRect l="29166" r="29166"/>
          <a:stretch>
            <a:fillRect/>
          </a:stretch>
        </p:blipFill>
        <p:spPr>
          <a:xfrm>
            <a:off x="6159456" y="758415"/>
            <a:ext cx="2064613" cy="3398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ac23.jpg"/>
          <p:cNvPicPr/>
          <p:nvPr/>
        </p:nvPicPr>
        <p:blipFill>
          <a:blip r:embed="rId6">
            <a:extLst/>
          </a:blip>
          <a:srcRect l="26684" t="1226" r="39981" b="1226"/>
          <a:stretch>
            <a:fillRect/>
          </a:stretch>
        </p:blipFill>
        <p:spPr>
          <a:xfrm>
            <a:off x="8364543" y="758415"/>
            <a:ext cx="2064612" cy="3398561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0822450"/>
              </p:ext>
            </p:extLst>
          </p:nvPr>
        </p:nvGraphicFramePr>
        <p:xfrm>
          <a:off x="2048546" y="758415"/>
          <a:ext cx="2060352" cy="33985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1" name="Image" r:id="rId7" imgW="5765040" imgH="9510840" progId="Photoshop.Image.13">
                  <p:embed/>
                </p:oleObj>
              </mc:Choice>
              <mc:Fallback>
                <p:oleObj name="Image" r:id="rId7" imgW="5765040" imgH="9510840" progId="Photoshop.Image.1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48546" y="758415"/>
                        <a:ext cx="2060352" cy="33985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Subtitle 2"/>
          <p:cNvSpPr txBox="1">
            <a:spLocks/>
          </p:cNvSpPr>
          <p:nvPr/>
        </p:nvSpPr>
        <p:spPr>
          <a:xfrm>
            <a:off x="4108897" y="5521581"/>
            <a:ext cx="4255645" cy="4062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Lecture 10 : Exam Revision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EA8169-3A6C-4130-AF36-63C3CB8D8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01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Mark Breakdown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26858" y="2383233"/>
            <a:ext cx="3352800" cy="95410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800" dirty="0"/>
              <a:t>ICP-2025</a:t>
            </a:r>
          </a:p>
          <a:p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6146358" y="2383232"/>
            <a:ext cx="3263900" cy="954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800" dirty="0"/>
              <a:t>ICP-3025</a:t>
            </a:r>
          </a:p>
          <a:p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2571308" y="3476465"/>
            <a:ext cx="3308350" cy="17851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2800" dirty="0"/>
              <a:t>Assignment:    70%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Game Implementation: 45%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Blog : 25%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sz="2800" dirty="0"/>
              <a:t>Exam:  </a:t>
            </a:r>
            <a:r>
              <a:rPr lang="en-GB" sz="2800" dirty="0">
                <a:solidFill>
                  <a:srgbClr val="C00000"/>
                </a:solidFill>
              </a:rPr>
              <a:t>30%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146358" y="3476465"/>
            <a:ext cx="3263900" cy="17851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2800" dirty="0"/>
              <a:t>Assignment:    50%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Game Implementation: 25%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Blog : 25%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sz="2800" dirty="0"/>
              <a:t>Exam</a:t>
            </a:r>
            <a:r>
              <a:rPr lang="en-GB" sz="2800" dirty="0">
                <a:solidFill>
                  <a:srgbClr val="C00000"/>
                </a:solidFill>
              </a:rPr>
              <a:t>:  50%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DDF70D-1979-455D-8A1C-173DDBEE4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499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Past exam papers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9403" y="2506662"/>
            <a:ext cx="5236597" cy="2717345"/>
          </a:xfrm>
        </p:spPr>
        <p:txBody>
          <a:bodyPr>
            <a:normAutofit/>
          </a:bodyPr>
          <a:lstStyle/>
          <a:p>
            <a:r>
              <a:rPr lang="en-GB" dirty="0"/>
              <a:t>Past exam papers are on Blackboard 2016-2019</a:t>
            </a:r>
          </a:p>
          <a:p>
            <a:endParaRPr lang="en-GB" dirty="0"/>
          </a:p>
          <a:p>
            <a:r>
              <a:rPr lang="en-GB" dirty="0"/>
              <a:t>Questions will be different depending on degree programme</a:t>
            </a:r>
          </a:p>
          <a:p>
            <a:endParaRPr lang="en-GB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22898"/>
              </p:ext>
            </p:extLst>
          </p:nvPr>
        </p:nvGraphicFramePr>
        <p:xfrm>
          <a:off x="6215270" y="2067300"/>
          <a:ext cx="5589766" cy="3231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03" name="Image" r:id="rId3" imgW="14755320" imgH="8533080" progId="Photoshop.Image.13">
                  <p:embed/>
                </p:oleObj>
              </mc:Choice>
              <mc:Fallback>
                <p:oleObj name="Image" r:id="rId3" imgW="14755320" imgH="85330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15270" y="2067300"/>
                        <a:ext cx="5589766" cy="3231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8ADE50-5873-47E8-830A-A1ADD2274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117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351643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rgbClr val="FF0000"/>
                </a:solidFill>
              </a:rPr>
              <a:t>Format of exam this year is “Answer ALL Questions”</a:t>
            </a:r>
          </a:p>
          <a:p>
            <a:pPr lvl="1"/>
            <a:r>
              <a:rPr lang="en-GB" dirty="0"/>
              <a:t>Different to &lt; 2018, which were answer 2/4</a:t>
            </a:r>
          </a:p>
          <a:p>
            <a:endParaRPr lang="en-GB" dirty="0"/>
          </a:p>
          <a:p>
            <a:r>
              <a:rPr lang="en-GB" dirty="0"/>
              <a:t>You will have 1½ hours</a:t>
            </a:r>
          </a:p>
          <a:p>
            <a:endParaRPr lang="en-GB" dirty="0"/>
          </a:p>
          <a:p>
            <a:r>
              <a:rPr lang="en-GB" dirty="0"/>
              <a:t>Questions are a mixture of short answer (</a:t>
            </a:r>
            <a:r>
              <a:rPr lang="en-GB" dirty="0" err="1"/>
              <a:t>a,b,c,d</a:t>
            </a:r>
            <a:r>
              <a:rPr lang="en-GB" dirty="0"/>
              <a:t>) and short essay</a:t>
            </a:r>
          </a:p>
          <a:p>
            <a:endParaRPr lang="en-GB" dirty="0"/>
          </a:p>
          <a:p>
            <a:r>
              <a:rPr lang="en-GB" dirty="0"/>
              <a:t>Examples of both types of question can be seen in past exam papers…</a:t>
            </a:r>
          </a:p>
          <a:p>
            <a:endParaRPr lang="en-GB" dirty="0"/>
          </a:p>
        </p:txBody>
      </p:sp>
      <p:pic>
        <p:nvPicPr>
          <p:cNvPr id="6" name="Picture 2" descr="http://psychtutor.weebly.com/uploads/2/0/8/5/20851588/8297024_ori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8175" y="2894858"/>
            <a:ext cx="3095625" cy="3126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8EA61-3E85-4705-AA6B-22CDAF652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100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The topics covered in the exam line up with the lecture topics: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Role of the AI</a:t>
            </a:r>
          </a:p>
          <a:p>
            <a:r>
              <a:rPr lang="en-GB" dirty="0"/>
              <a:t>Reactive Agents</a:t>
            </a:r>
          </a:p>
          <a:p>
            <a:r>
              <a:rPr lang="en-GB" dirty="0"/>
              <a:t>Navigation and Search</a:t>
            </a:r>
          </a:p>
          <a:p>
            <a:r>
              <a:rPr lang="en-GB" dirty="0"/>
              <a:t>Artificial Stupidity</a:t>
            </a:r>
          </a:p>
          <a:p>
            <a:r>
              <a:rPr lang="en-GB" dirty="0"/>
              <a:t>Learning and Evolution</a:t>
            </a:r>
          </a:p>
          <a:p>
            <a:r>
              <a:rPr lang="en-GB" dirty="0"/>
              <a:t>Procedural Animation</a:t>
            </a:r>
          </a:p>
          <a:p>
            <a:r>
              <a:rPr lang="en-GB" dirty="0"/>
              <a:t>New Technologies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2" descr="http://psychtutor.weebly.com/uploads/2/0/8/5/20851588/8297024_orig.jpg">
            <a:extLst>
              <a:ext uri="{FF2B5EF4-FFF2-40B4-BE49-F238E27FC236}">
                <a16:creationId xmlns:a16="http://schemas.microsoft.com/office/drawing/2014/main" id="{13A32D81-10A5-4301-8BFD-8D8736AEF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8175" y="2894858"/>
            <a:ext cx="3095625" cy="3126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86E756-3E17-4203-A75C-9E2D182F3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351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Topic: Role of the 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41563"/>
            <a:ext cx="10515600" cy="4351338"/>
          </a:xfrm>
        </p:spPr>
        <p:txBody>
          <a:bodyPr/>
          <a:lstStyle/>
          <a:p>
            <a:r>
              <a:rPr lang="en-GB" dirty="0"/>
              <a:t>The 5 Roles of AI</a:t>
            </a:r>
          </a:p>
          <a:p>
            <a:pPr lvl="1"/>
            <a:r>
              <a:rPr lang="en-GB" dirty="0"/>
              <a:t>The AI as an Opponent</a:t>
            </a:r>
          </a:p>
          <a:p>
            <a:pPr lvl="1"/>
            <a:r>
              <a:rPr lang="en-GB" dirty="0"/>
              <a:t>The AI as a Team Mate</a:t>
            </a:r>
          </a:p>
          <a:p>
            <a:pPr lvl="1"/>
            <a:r>
              <a:rPr lang="en-GB" dirty="0"/>
              <a:t>The AI as a Director</a:t>
            </a:r>
          </a:p>
          <a:p>
            <a:pPr lvl="1"/>
            <a:r>
              <a:rPr lang="en-GB" dirty="0"/>
              <a:t>The AI as Scenery</a:t>
            </a:r>
          </a:p>
          <a:p>
            <a:pPr lvl="1"/>
            <a:r>
              <a:rPr lang="en-GB" dirty="0"/>
              <a:t>The AI as Architect</a:t>
            </a:r>
          </a:p>
          <a:p>
            <a:pPr lvl="1"/>
            <a:endParaRPr lang="en-GB" dirty="0"/>
          </a:p>
          <a:p>
            <a:r>
              <a:rPr lang="en-GB" dirty="0"/>
              <a:t>Examples of each</a:t>
            </a:r>
            <a:endParaRPr lang="en-US" dirty="0"/>
          </a:p>
        </p:txBody>
      </p:sp>
      <p:pic>
        <p:nvPicPr>
          <p:cNvPr id="5" name="helpRobot.png"/>
          <p:cNvPicPr/>
          <p:nvPr/>
        </p:nvPicPr>
        <p:blipFill>
          <a:blip r:embed="rId2">
            <a:extLst/>
          </a:blip>
          <a:srcRect l="5602" t="5004" b="5004"/>
          <a:stretch>
            <a:fillRect/>
          </a:stretch>
        </p:blipFill>
        <p:spPr>
          <a:xfrm>
            <a:off x="5883269" y="2049332"/>
            <a:ext cx="5470531" cy="383540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B6B808-8132-4923-8D5D-33026735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23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Topic: Reactive 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GB" dirty="0" err="1"/>
              <a:t>Braitenberg</a:t>
            </a:r>
            <a:r>
              <a:rPr lang="en-GB" dirty="0"/>
              <a:t> Vehicles</a:t>
            </a:r>
          </a:p>
          <a:p>
            <a:endParaRPr lang="en-GB" dirty="0"/>
          </a:p>
          <a:p>
            <a:r>
              <a:rPr lang="en-GB" dirty="0"/>
              <a:t>Steering Behaviours</a:t>
            </a:r>
          </a:p>
          <a:p>
            <a:pPr lvl="1"/>
            <a:r>
              <a:rPr lang="en-GB" dirty="0"/>
              <a:t>3 Layer Model</a:t>
            </a:r>
          </a:p>
          <a:p>
            <a:pPr lvl="1"/>
            <a:r>
              <a:rPr lang="en-GB" dirty="0"/>
              <a:t>Seek and Flee</a:t>
            </a:r>
          </a:p>
          <a:p>
            <a:pPr lvl="1"/>
            <a:r>
              <a:rPr lang="en-GB" dirty="0"/>
              <a:t>Purse and Evade</a:t>
            </a:r>
          </a:p>
          <a:p>
            <a:pPr lvl="1"/>
            <a:r>
              <a:rPr lang="en-GB" dirty="0"/>
              <a:t>Wander</a:t>
            </a:r>
          </a:p>
          <a:p>
            <a:pPr lvl="1"/>
            <a:r>
              <a:rPr lang="en-GB" dirty="0"/>
              <a:t>Arrival</a:t>
            </a:r>
          </a:p>
          <a:p>
            <a:pPr lvl="1"/>
            <a:r>
              <a:rPr lang="en-GB" dirty="0"/>
              <a:t>Obstacle Avoidance</a:t>
            </a:r>
          </a:p>
          <a:p>
            <a:pPr lvl="1"/>
            <a:r>
              <a:rPr lang="en-GB" dirty="0"/>
              <a:t>Combinational Behaviours</a:t>
            </a:r>
          </a:p>
          <a:p>
            <a:pPr lvl="1"/>
            <a:endParaRPr lang="en-GB" dirty="0"/>
          </a:p>
          <a:p>
            <a:r>
              <a:rPr lang="en-GB" dirty="0"/>
              <a:t>Sensing</a:t>
            </a:r>
          </a:p>
          <a:p>
            <a:r>
              <a:rPr lang="en-GB" dirty="0"/>
              <a:t>Finite State Machines (FSM + HFSM)</a:t>
            </a:r>
          </a:p>
          <a:p>
            <a:r>
              <a:rPr lang="en-GB" dirty="0"/>
              <a:t>Behaviour Trees</a:t>
            </a:r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318" y="2300987"/>
            <a:ext cx="5033914" cy="340061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82AACD-2FE6-4C0A-91C6-09A00F69D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459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Topic: Navigation and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Pathfinding</a:t>
            </a:r>
          </a:p>
          <a:p>
            <a:endParaRPr lang="en-GB" dirty="0"/>
          </a:p>
          <a:p>
            <a:r>
              <a:rPr lang="en-GB" dirty="0"/>
              <a:t>Search Algorithms</a:t>
            </a:r>
          </a:p>
          <a:p>
            <a:pPr lvl="1"/>
            <a:r>
              <a:rPr lang="en-GB" dirty="0"/>
              <a:t>Uninformed Search</a:t>
            </a:r>
          </a:p>
          <a:p>
            <a:pPr lvl="1"/>
            <a:r>
              <a:rPr lang="en-GB" dirty="0"/>
              <a:t>Informed Search</a:t>
            </a:r>
          </a:p>
          <a:p>
            <a:pPr lvl="1"/>
            <a:r>
              <a:rPr lang="en-GB" dirty="0"/>
              <a:t>Adversarial Search</a:t>
            </a:r>
          </a:p>
          <a:p>
            <a:endParaRPr lang="en-GB" dirty="0"/>
          </a:p>
          <a:p>
            <a:r>
              <a:rPr lang="en-GB" dirty="0"/>
              <a:t>A* Search and Waypoints</a:t>
            </a:r>
          </a:p>
          <a:p>
            <a:endParaRPr lang="en-GB" dirty="0"/>
          </a:p>
          <a:p>
            <a:r>
              <a:rPr lang="en-GB" dirty="0"/>
              <a:t>Navigation Mesh</a:t>
            </a:r>
          </a:p>
          <a:p>
            <a:endParaRPr lang="en-GB" dirty="0"/>
          </a:p>
          <a:p>
            <a:r>
              <a:rPr lang="en-GB" dirty="0"/>
              <a:t>Reactive Path following</a:t>
            </a:r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4516" y="1825625"/>
            <a:ext cx="3868688" cy="412171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941330" y="5301011"/>
            <a:ext cx="35005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Depth first search – numbers show order nodes are visited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4493B7-12BD-40CE-BD43-49A38814D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116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Topic: Navigation and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Artificial Stupidity</a:t>
            </a:r>
          </a:p>
          <a:p>
            <a:endParaRPr lang="en-GB" dirty="0"/>
          </a:p>
          <a:p>
            <a:r>
              <a:rPr lang="en-GB" dirty="0"/>
              <a:t>Rules of Believable AI</a:t>
            </a:r>
          </a:p>
          <a:p>
            <a:endParaRPr lang="en-GB" dirty="0"/>
          </a:p>
          <a:p>
            <a:r>
              <a:rPr lang="en-GB" dirty="0"/>
              <a:t>Being Stupid</a:t>
            </a:r>
          </a:p>
          <a:p>
            <a:pPr lvl="1"/>
            <a:r>
              <a:rPr lang="en-GB" dirty="0"/>
              <a:t>Rubber Banding</a:t>
            </a:r>
          </a:p>
          <a:p>
            <a:pPr lvl="1"/>
            <a:r>
              <a:rPr lang="en-GB" dirty="0"/>
              <a:t>Reaction Time</a:t>
            </a:r>
          </a:p>
          <a:p>
            <a:pPr lvl="1"/>
            <a:r>
              <a:rPr lang="en-GB" dirty="0"/>
              <a:t>Terrible Aim</a:t>
            </a:r>
          </a:p>
          <a:p>
            <a:pPr lvl="1"/>
            <a:r>
              <a:rPr lang="en-GB" dirty="0"/>
              <a:t>Kung-Fu Attacks</a:t>
            </a:r>
          </a:p>
          <a:p>
            <a:pPr lvl="1"/>
            <a:r>
              <a:rPr lang="en-GB" dirty="0"/>
              <a:t>etc.</a:t>
            </a:r>
            <a:endParaRPr lang="en-US" dirty="0"/>
          </a:p>
          <a:p>
            <a:endParaRPr lang="en-GB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2917953"/>
              </p:ext>
            </p:extLst>
          </p:nvPr>
        </p:nvGraphicFramePr>
        <p:xfrm>
          <a:off x="7157629" y="1987108"/>
          <a:ext cx="3468213" cy="4028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41" name="Image" r:id="rId3" imgW="7377480" imgH="8571240" progId="Photoshop.Image.13">
                  <p:embed/>
                </p:oleObj>
              </mc:Choice>
              <mc:Fallback>
                <p:oleObj name="Image" r:id="rId3" imgW="7377480" imgH="857124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57629" y="1987108"/>
                        <a:ext cx="3468213" cy="40283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F7D59-FC66-4802-9A76-3F8EFA08F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77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Topic: Learning and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Learning</a:t>
            </a:r>
          </a:p>
          <a:p>
            <a:pPr lvl="1"/>
            <a:r>
              <a:rPr lang="en-GB" dirty="0"/>
              <a:t>Offline Learning</a:t>
            </a:r>
          </a:p>
          <a:p>
            <a:pPr lvl="1"/>
            <a:r>
              <a:rPr lang="en-GB" dirty="0"/>
              <a:t>Neural Networks</a:t>
            </a:r>
          </a:p>
          <a:p>
            <a:pPr lvl="1"/>
            <a:r>
              <a:rPr lang="en-GB" dirty="0"/>
              <a:t>Online Learning</a:t>
            </a:r>
          </a:p>
          <a:p>
            <a:pPr lvl="1"/>
            <a:r>
              <a:rPr lang="en-GB" dirty="0"/>
              <a:t>Reinforcement Learning</a:t>
            </a:r>
          </a:p>
          <a:p>
            <a:endParaRPr lang="en-GB" dirty="0"/>
          </a:p>
          <a:p>
            <a:r>
              <a:rPr lang="en-GB" dirty="0"/>
              <a:t>Evolution</a:t>
            </a:r>
          </a:p>
          <a:p>
            <a:pPr lvl="1"/>
            <a:r>
              <a:rPr lang="en-GB" dirty="0"/>
              <a:t>Genetic Algorithms</a:t>
            </a:r>
          </a:p>
          <a:p>
            <a:pPr lvl="1"/>
            <a:r>
              <a:rPr lang="en-GB" dirty="0"/>
              <a:t>Genetic Programming</a:t>
            </a:r>
          </a:p>
          <a:p>
            <a:pPr lvl="1"/>
            <a:r>
              <a:rPr lang="en-GB" dirty="0"/>
              <a:t>Template Based Evolution</a:t>
            </a:r>
          </a:p>
          <a:p>
            <a:pPr lvl="1"/>
            <a:r>
              <a:rPr lang="en-GB" dirty="0"/>
              <a:t>Morphology Evolution</a:t>
            </a:r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6853" y="2225878"/>
            <a:ext cx="6023578" cy="41490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14C63-9840-4397-9633-3C97F8F81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232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Topic: Procedural Animation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Data-driven Animation</a:t>
            </a:r>
          </a:p>
          <a:p>
            <a:pPr lvl="1"/>
            <a:r>
              <a:rPr lang="en-GB" dirty="0"/>
              <a:t>Key-Frame animation</a:t>
            </a:r>
          </a:p>
          <a:p>
            <a:pPr lvl="1"/>
            <a:r>
              <a:rPr lang="en-GB" dirty="0"/>
              <a:t>Motion capture</a:t>
            </a:r>
          </a:p>
          <a:p>
            <a:endParaRPr lang="en-GB" dirty="0"/>
          </a:p>
          <a:p>
            <a:r>
              <a:rPr lang="en-GB" dirty="0"/>
              <a:t>Procedural Animation</a:t>
            </a:r>
          </a:p>
          <a:p>
            <a:pPr lvl="1"/>
            <a:r>
              <a:rPr lang="en-GB" dirty="0"/>
              <a:t>Kinematic Animation</a:t>
            </a:r>
          </a:p>
          <a:p>
            <a:pPr lvl="1"/>
            <a:r>
              <a:rPr lang="en-GB" dirty="0"/>
              <a:t>Dynamic Animation</a:t>
            </a:r>
          </a:p>
          <a:p>
            <a:pPr lvl="1"/>
            <a:r>
              <a:rPr lang="en-GB" dirty="0"/>
              <a:t>Neural Network control</a:t>
            </a:r>
          </a:p>
          <a:p>
            <a:pPr lvl="1"/>
            <a:r>
              <a:rPr lang="en-GB" dirty="0" err="1"/>
              <a:t>Boids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2530" y="1825625"/>
            <a:ext cx="3167680" cy="443344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A866C4-7B56-48E3-98C8-31ACD3043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02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6" name="Picture 4" descr="https://s-media-cache-ak0.pinimg.com/564x/94/40/68/94406887eebcab2b942f70efa91e56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700" y="1825625"/>
            <a:ext cx="5372100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Week 1 : Introduction</a:t>
            </a:r>
          </a:p>
          <a:p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Week 2 : Role of the AI</a:t>
            </a:r>
          </a:p>
          <a:p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Week 3 : Reactive Agents Part I</a:t>
            </a:r>
          </a:p>
          <a:p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Week 4 : Reactive Agents Part II</a:t>
            </a:r>
          </a:p>
          <a:p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Week 5 : Navigation and Search</a:t>
            </a:r>
          </a:p>
          <a:p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Week 6 : Artificial Stupidity</a:t>
            </a:r>
          </a:p>
          <a:p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Week 7 : Learning and Evolution</a:t>
            </a:r>
          </a:p>
          <a:p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Week 8 : No Lecture</a:t>
            </a:r>
          </a:p>
          <a:p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Week 9 : Procedural Animation + New Tech</a:t>
            </a:r>
          </a:p>
          <a:p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Week 10 : No Lecture</a:t>
            </a:r>
          </a:p>
          <a:p>
            <a:r>
              <a:rPr lang="en-GB" dirty="0">
                <a:solidFill>
                  <a:schemeClr val="accent5"/>
                </a:solidFill>
              </a:rPr>
              <a:t>Week 11 : Exam Revision + Assignment Marking</a:t>
            </a:r>
          </a:p>
          <a:p>
            <a:r>
              <a:rPr lang="en-GB" dirty="0">
                <a:solidFill>
                  <a:schemeClr val="accent5"/>
                </a:solidFill>
              </a:rPr>
              <a:t>Week 12 : Assignment Marking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091D1-D395-419C-94FD-20D8FA27C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9745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Topic: New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802510" cy="4599029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Virtual Reality</a:t>
            </a:r>
          </a:p>
          <a:p>
            <a:r>
              <a:rPr lang="en-GB" dirty="0"/>
              <a:t>Augmented Reality</a:t>
            </a:r>
          </a:p>
          <a:p>
            <a:r>
              <a:rPr lang="en-GB" dirty="0"/>
              <a:t>Hand + Body Tracking</a:t>
            </a:r>
          </a:p>
          <a:p>
            <a:endParaRPr lang="en-GB" dirty="0"/>
          </a:p>
          <a:p>
            <a:r>
              <a:rPr lang="en-GB" dirty="0"/>
              <a:t>Presence</a:t>
            </a:r>
          </a:p>
          <a:p>
            <a:endParaRPr lang="en-GB" dirty="0"/>
          </a:p>
          <a:p>
            <a:r>
              <a:rPr lang="en-GB" dirty="0"/>
              <a:t>AI interaction</a:t>
            </a:r>
          </a:p>
          <a:p>
            <a:pPr lvl="1"/>
            <a:r>
              <a:rPr lang="en-GB" dirty="0"/>
              <a:t>Volume</a:t>
            </a:r>
          </a:p>
          <a:p>
            <a:pPr lvl="1"/>
            <a:r>
              <a:rPr lang="en-GB" dirty="0"/>
              <a:t>Personal Space</a:t>
            </a:r>
          </a:p>
          <a:p>
            <a:pPr lvl="1"/>
            <a:r>
              <a:rPr lang="en-GB" dirty="0"/>
              <a:t>Eye Contact</a:t>
            </a:r>
          </a:p>
          <a:p>
            <a:pPr lvl="1"/>
            <a:r>
              <a:rPr lang="en-GB" dirty="0"/>
              <a:t>Hand Gestures etc.</a:t>
            </a:r>
          </a:p>
          <a:p>
            <a:pPr lvl="1"/>
            <a:endParaRPr lang="en-GB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65412" y="2334217"/>
            <a:ext cx="5110372" cy="34069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A97B6-F59C-4631-AAF3-D17802E86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893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659847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22">
            <a:extLst>
              <a:ext uri="{FF2B5EF4-FFF2-40B4-BE49-F238E27FC236}">
                <a16:creationId xmlns:a16="http://schemas.microsoft.com/office/drawing/2014/main" id="{9B31C5D8-4942-4997-8D6B-A44DFE56E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9566" y="4971778"/>
            <a:ext cx="2438146" cy="1726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DCE19606-4955-4648-8E14-29C55DFBE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of Lectures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F6FEA04-C573-49C2-AC9B-815CE50C84AB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10802510" cy="4599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Thanks and good luck!</a:t>
            </a:r>
          </a:p>
          <a:p>
            <a:pPr lvl="1"/>
            <a:endParaRPr lang="en-GB" dirty="0"/>
          </a:p>
        </p:txBody>
      </p:sp>
      <p:pic>
        <p:nvPicPr>
          <p:cNvPr id="14" name="gr.jpg">
            <a:extLst>
              <a:ext uri="{FF2B5EF4-FFF2-40B4-BE49-F238E27FC236}">
                <a16:creationId xmlns:a16="http://schemas.microsoft.com/office/drawing/2014/main" id="{E792C05E-8D52-4BA4-B7B3-67B3DBE67C9B}"/>
              </a:ext>
            </a:extLst>
          </p:cNvPr>
          <p:cNvPicPr/>
          <p:nvPr/>
        </p:nvPicPr>
        <p:blipFill>
          <a:blip r:embed="rId4">
            <a:extLst/>
          </a:blip>
          <a:srcRect l="15274" r="50554"/>
          <a:stretch>
            <a:fillRect/>
          </a:stretch>
        </p:blipFill>
        <p:spPr>
          <a:xfrm>
            <a:off x="3234404" y="3162960"/>
            <a:ext cx="1769612" cy="3398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lfd.jpg">
            <a:extLst>
              <a:ext uri="{FF2B5EF4-FFF2-40B4-BE49-F238E27FC236}">
                <a16:creationId xmlns:a16="http://schemas.microsoft.com/office/drawing/2014/main" id="{7922FA3C-0357-4FDF-8F0C-21F5CEE9185C}"/>
              </a:ext>
            </a:extLst>
          </p:cNvPr>
          <p:cNvPicPr/>
          <p:nvPr/>
        </p:nvPicPr>
        <p:blipFill>
          <a:blip r:embed="rId5">
            <a:extLst/>
          </a:blip>
          <a:srcRect l="29166" r="29166"/>
          <a:stretch>
            <a:fillRect/>
          </a:stretch>
        </p:blipFill>
        <p:spPr>
          <a:xfrm>
            <a:off x="5144489" y="3162960"/>
            <a:ext cx="2064613" cy="3398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ac23.jpg">
            <a:extLst>
              <a:ext uri="{FF2B5EF4-FFF2-40B4-BE49-F238E27FC236}">
                <a16:creationId xmlns:a16="http://schemas.microsoft.com/office/drawing/2014/main" id="{859488C7-2731-4DF5-B892-12352A3C9459}"/>
              </a:ext>
            </a:extLst>
          </p:cNvPr>
          <p:cNvPicPr/>
          <p:nvPr/>
        </p:nvPicPr>
        <p:blipFill>
          <a:blip r:embed="rId6">
            <a:extLst/>
          </a:blip>
          <a:srcRect l="26684" t="1226" r="39981" b="1226"/>
          <a:stretch>
            <a:fillRect/>
          </a:stretch>
        </p:blipFill>
        <p:spPr>
          <a:xfrm>
            <a:off x="7349576" y="3162960"/>
            <a:ext cx="2064612" cy="3398561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8EA701A0-3993-4023-8C21-12EEF92783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0830408"/>
              </p:ext>
            </p:extLst>
          </p:nvPr>
        </p:nvGraphicFramePr>
        <p:xfrm>
          <a:off x="1033579" y="3162960"/>
          <a:ext cx="2060352" cy="33985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62" name="Image" r:id="rId7" imgW="5765040" imgH="9510840" progId="Photoshop.Image.13">
                  <p:embed/>
                </p:oleObj>
              </mc:Choice>
              <mc:Fallback>
                <p:oleObj name="Image" r:id="rId7" imgW="5765040" imgH="9510840" progId="Photoshop.Image.1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33579" y="3162960"/>
                        <a:ext cx="2060352" cy="33985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29D540-840E-4BA3-A54B-C9C0B3882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153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Assignment Marking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9753" y="2318606"/>
            <a:ext cx="7621988" cy="2674813"/>
          </a:xfrm>
        </p:spPr>
        <p:txBody>
          <a:bodyPr>
            <a:normAutofit/>
          </a:bodyPr>
          <a:lstStyle/>
          <a:p>
            <a:r>
              <a:rPr lang="en-GB" dirty="0"/>
              <a:t>Deadline for project submission was yesterday</a:t>
            </a:r>
          </a:p>
          <a:p>
            <a:pPr lvl="1"/>
            <a:endParaRPr lang="en-GB" dirty="0"/>
          </a:p>
          <a:p>
            <a:r>
              <a:rPr lang="en-GB" dirty="0"/>
              <a:t>Blog deadline is 16</a:t>
            </a:r>
            <a:r>
              <a:rPr lang="en-GB" baseline="30000" dirty="0"/>
              <a:t>th</a:t>
            </a:r>
            <a:r>
              <a:rPr lang="en-GB" dirty="0"/>
              <a:t> December @ 23:59pm</a:t>
            </a:r>
          </a:p>
          <a:p>
            <a:endParaRPr lang="en-GB" dirty="0"/>
          </a:p>
          <a:p>
            <a:r>
              <a:rPr lang="en-GB" dirty="0"/>
              <a:t>Marking in the labs this week and next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9394" name="Picture 2" descr="http://www.cutecliparts.com/wp-content/uploads/2015/10/Agency-Of-Organizing-Clip-A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294" y="1690688"/>
            <a:ext cx="3948706" cy="4226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41B5C-AB7A-4B0F-8B4B-FE0842659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81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Assignment Marking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621988" cy="4667250"/>
          </a:xfrm>
        </p:spPr>
        <p:txBody>
          <a:bodyPr>
            <a:normAutofit/>
          </a:bodyPr>
          <a:lstStyle/>
          <a:p>
            <a:r>
              <a:rPr lang="en-GB" dirty="0"/>
              <a:t>There are 5 lab sessions where you can get your work assessed:</a:t>
            </a:r>
          </a:p>
          <a:p>
            <a:endParaRPr lang="en-GB" dirty="0"/>
          </a:p>
          <a:p>
            <a:r>
              <a:rPr lang="en-GB" b="1" dirty="0"/>
              <a:t>Monday 2nd December</a:t>
            </a:r>
            <a:r>
              <a:rPr lang="en-GB" dirty="0"/>
              <a:t> 2-4pm (DS_207)</a:t>
            </a:r>
          </a:p>
          <a:p>
            <a:r>
              <a:rPr lang="en-GB" b="1" dirty="0"/>
              <a:t>Wednesday 4th December</a:t>
            </a:r>
            <a:r>
              <a:rPr lang="en-GB" dirty="0"/>
              <a:t> 9-11am (DS_207)</a:t>
            </a:r>
          </a:p>
          <a:p>
            <a:r>
              <a:rPr lang="en-GB" b="1" dirty="0"/>
              <a:t>Friday 6th December</a:t>
            </a:r>
            <a:r>
              <a:rPr lang="en-GB" dirty="0"/>
              <a:t> 2-4pm (DS_319)</a:t>
            </a:r>
          </a:p>
          <a:p>
            <a:r>
              <a:rPr lang="en-GB" b="1" dirty="0"/>
              <a:t>Monday 9th December</a:t>
            </a:r>
            <a:r>
              <a:rPr lang="en-GB" dirty="0"/>
              <a:t> 2-4pm (DS_207)</a:t>
            </a:r>
          </a:p>
          <a:p>
            <a:r>
              <a:rPr lang="en-GB" b="1" dirty="0"/>
              <a:t>Wednesday 11th December</a:t>
            </a:r>
            <a:r>
              <a:rPr lang="en-GB" dirty="0"/>
              <a:t> 9-11am (DS_207)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9394" name="Picture 2" descr="http://www.cutecliparts.com/wp-content/uploads/2015/10/Agency-Of-Organizing-Clip-A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294" y="1690688"/>
            <a:ext cx="3948706" cy="4226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41B5C-AB7A-4B0F-8B4B-FE0842659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539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Assignment Marking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8043407" cy="4351338"/>
          </a:xfrm>
        </p:spPr>
        <p:txBody>
          <a:bodyPr>
            <a:normAutofit/>
          </a:bodyPr>
          <a:lstStyle/>
          <a:p>
            <a:r>
              <a:rPr lang="en-GB" dirty="0"/>
              <a:t>Very similar to the </a:t>
            </a:r>
            <a:r>
              <a:rPr lang="en-GB" dirty="0">
                <a:solidFill>
                  <a:schemeClr val="accent6"/>
                </a:solidFill>
              </a:rPr>
              <a:t>formal feedback session</a:t>
            </a:r>
          </a:p>
          <a:p>
            <a:endParaRPr lang="en-GB" dirty="0">
              <a:solidFill>
                <a:schemeClr val="accent6"/>
              </a:solidFill>
            </a:endParaRPr>
          </a:p>
          <a:p>
            <a:r>
              <a:rPr lang="en-GB" dirty="0"/>
              <a:t>Demonstrate your project and answer questions</a:t>
            </a:r>
          </a:p>
          <a:p>
            <a:endParaRPr lang="en-GB" dirty="0"/>
          </a:p>
          <a:p>
            <a:r>
              <a:rPr lang="en-GB" dirty="0"/>
              <a:t>Only a preliminary look, I will formally mark you when I look at the code and blog too</a:t>
            </a:r>
          </a:p>
          <a:p>
            <a:endParaRPr lang="en-GB" dirty="0"/>
          </a:p>
          <a:p>
            <a:r>
              <a:rPr lang="en-GB" dirty="0"/>
              <a:t>Note: You won’t know your marks until finalised!</a:t>
            </a:r>
          </a:p>
          <a:p>
            <a:endParaRPr lang="en-GB" dirty="0"/>
          </a:p>
        </p:txBody>
      </p:sp>
      <p:pic>
        <p:nvPicPr>
          <p:cNvPr id="4" name="Picture 2" descr="http://www.cutecliparts.com/wp-content/uploads/2015/10/Agency-Of-Organizing-Clip-A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9219" y="1197588"/>
            <a:ext cx="3198829" cy="342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F48A87-2CF7-4DEE-96A7-80819B6F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33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Assignment Marking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8043407" cy="4351338"/>
          </a:xfrm>
        </p:spPr>
        <p:txBody>
          <a:bodyPr>
            <a:normAutofit/>
          </a:bodyPr>
          <a:lstStyle/>
          <a:p>
            <a:r>
              <a:rPr lang="en-GB" dirty="0"/>
              <a:t>It will take me a while to get through everyone</a:t>
            </a:r>
          </a:p>
          <a:p>
            <a:endParaRPr lang="en-GB" dirty="0"/>
          </a:p>
          <a:p>
            <a:r>
              <a:rPr lang="en-GB" dirty="0"/>
              <a:t>Please be patient / respectful of others</a:t>
            </a:r>
          </a:p>
          <a:p>
            <a:endParaRPr lang="en-GB" dirty="0"/>
          </a:p>
          <a:p>
            <a:r>
              <a:rPr lang="en-GB" dirty="0"/>
              <a:t>Once you’ve been marked you are free to leave</a:t>
            </a:r>
          </a:p>
          <a:p>
            <a:endParaRPr lang="en-GB" dirty="0"/>
          </a:p>
          <a:p>
            <a:r>
              <a:rPr lang="en-GB" dirty="0"/>
              <a:t>No formal attendance will be recorded</a:t>
            </a:r>
          </a:p>
          <a:p>
            <a:endParaRPr lang="en-GB" dirty="0"/>
          </a:p>
        </p:txBody>
      </p:sp>
      <p:pic>
        <p:nvPicPr>
          <p:cNvPr id="4" name="Picture 2" descr="http://www.cutecliparts.com/wp-content/uploads/2015/10/Agency-Of-Organizing-Clip-A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9219" y="1197588"/>
            <a:ext cx="3198829" cy="342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F48A87-2CF7-4DEE-96A7-80819B6F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71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170CE-7666-469A-A067-FB1538879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Blog Marking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1FF13-9BF1-460B-9A8C-A049064F0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240325" cy="4351338"/>
          </a:xfrm>
        </p:spPr>
        <p:txBody>
          <a:bodyPr/>
          <a:lstStyle/>
          <a:p>
            <a:r>
              <a:rPr lang="en-GB" dirty="0"/>
              <a:t>There are still two weeks until </a:t>
            </a:r>
            <a:r>
              <a:rPr lang="en-GB" dirty="0">
                <a:solidFill>
                  <a:schemeClr val="accent1"/>
                </a:solidFill>
              </a:rPr>
              <a:t>Blog</a:t>
            </a:r>
            <a:r>
              <a:rPr lang="en-GB" dirty="0"/>
              <a:t> deadline!</a:t>
            </a:r>
          </a:p>
          <a:p>
            <a:endParaRPr lang="en-GB" dirty="0"/>
          </a:p>
          <a:p>
            <a:r>
              <a:rPr lang="en-GB" dirty="0"/>
              <a:t>Blog marking scheme on Blackboard</a:t>
            </a:r>
          </a:p>
          <a:p>
            <a:endParaRPr lang="en-GB" dirty="0"/>
          </a:p>
          <a:p>
            <a:r>
              <a:rPr lang="en-GB" dirty="0"/>
              <a:t>Remember screenshots, videos, references</a:t>
            </a:r>
          </a:p>
          <a:p>
            <a:endParaRPr lang="en-GB" dirty="0"/>
          </a:p>
          <a:p>
            <a:r>
              <a:rPr lang="en-GB" dirty="0"/>
              <a:t>ICP3025 remember to write an article on novel AI technologies: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C67CA1-DFFE-4944-B012-A35785781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2" descr="http://www.cutecliparts.com/wp-content/uploads/2015/10/Agency-Of-Organizing-Clip-Art.jpg">
            <a:extLst>
              <a:ext uri="{FF2B5EF4-FFF2-40B4-BE49-F238E27FC236}">
                <a16:creationId xmlns:a16="http://schemas.microsoft.com/office/drawing/2014/main" id="{A6BD9BE2-A5FD-4B52-BE85-10FBB58E9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9219" y="1197588"/>
            <a:ext cx="3198829" cy="342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367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371B4-4DAB-4E1D-851C-863FB6829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Reminder for </a:t>
            </a:r>
            <a:r>
              <a:rPr lang="en-GB" dirty="0">
                <a:solidFill>
                  <a:srgbClr val="00B050"/>
                </a:solidFill>
              </a:rPr>
              <a:t>ICP3025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D7CE8-3891-447D-A3C1-F3DA63A66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1909"/>
          </a:xfrm>
        </p:spPr>
        <p:txBody>
          <a:bodyPr/>
          <a:lstStyle/>
          <a:p>
            <a:r>
              <a:rPr lang="en-GB" dirty="0"/>
              <a:t>For ICP3025, one requirement for the blog is to write a </a:t>
            </a:r>
            <a:r>
              <a:rPr lang="en-GB" dirty="0">
                <a:solidFill>
                  <a:srgbClr val="C00000"/>
                </a:solidFill>
              </a:rPr>
              <a:t>short article </a:t>
            </a:r>
            <a:r>
              <a:rPr lang="en-GB" dirty="0"/>
              <a:t>about a novel technology that will influence the future of AI in Games or other Applications: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No specific word count, but 500-1000 words is a good target</a:t>
            </a:r>
          </a:p>
          <a:p>
            <a:r>
              <a:rPr lang="en-GB" dirty="0"/>
              <a:t>Remember to include references at the end of the article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74EE7-1191-4F0E-B357-11E79376C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320" y="3233158"/>
            <a:ext cx="8810625" cy="155257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6DC44C-C093-4234-9CD7-F42442009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488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24139" y="2789497"/>
            <a:ext cx="5241566" cy="1325563"/>
          </a:xfrm>
        </p:spPr>
        <p:txBody>
          <a:bodyPr/>
          <a:lstStyle/>
          <a:p>
            <a:pPr algn="ctr"/>
            <a:r>
              <a:rPr lang="en-GB" dirty="0"/>
              <a:t>The Exam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8512303"/>
              </p:ext>
            </p:extLst>
          </p:nvPr>
        </p:nvGraphicFramePr>
        <p:xfrm>
          <a:off x="4215590" y="3068017"/>
          <a:ext cx="831832" cy="6413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9" name="Image" r:id="rId3" imgW="2272680" imgH="1752120" progId="Photoshop.Image.13">
                  <p:embed/>
                </p:oleObj>
              </mc:Choice>
              <mc:Fallback>
                <p:oleObj name="Image" r:id="rId3" imgW="2272680" imgH="175212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15590" y="3068017"/>
                        <a:ext cx="831832" cy="6413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97952B-E17E-4395-BE16-E36719B9F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16389-8DA2-4895-A136-10DC563793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320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917</TotalTime>
  <Words>678</Words>
  <Application>Microsoft Office PowerPoint</Application>
  <PresentationFormat>Widescreen</PresentationFormat>
  <Paragraphs>217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Image</vt:lpstr>
      <vt:lpstr>AI for Games</vt:lpstr>
      <vt:lpstr>Lectures</vt:lpstr>
      <vt:lpstr>Assignment Marking</vt:lpstr>
      <vt:lpstr>Assignment Marking</vt:lpstr>
      <vt:lpstr>Assignment Marking Procedure</vt:lpstr>
      <vt:lpstr>Assignment Marking Procedure</vt:lpstr>
      <vt:lpstr>Blog Marking</vt:lpstr>
      <vt:lpstr>Reminder for ICP3025</vt:lpstr>
      <vt:lpstr>The Exam</vt:lpstr>
      <vt:lpstr>Mark Breakdown</vt:lpstr>
      <vt:lpstr>Past exam papers</vt:lpstr>
      <vt:lpstr>Exam Basics</vt:lpstr>
      <vt:lpstr>Exam Topics</vt:lpstr>
      <vt:lpstr>Topic: Role of the AI</vt:lpstr>
      <vt:lpstr>Topic: Reactive Agents</vt:lpstr>
      <vt:lpstr>Topic: Navigation and Search</vt:lpstr>
      <vt:lpstr>Topic: Navigation and Search</vt:lpstr>
      <vt:lpstr>Topic: Learning and Evolution</vt:lpstr>
      <vt:lpstr>Topic: Procedural Animation</vt:lpstr>
      <vt:lpstr>Topic: New Technologies</vt:lpstr>
      <vt:lpstr>End of Lectures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for Games</dc:title>
  <dc:creator>Llyr</dc:creator>
  <cp:lastModifiedBy>Llyr Ap Cenydd</cp:lastModifiedBy>
  <cp:revision>147</cp:revision>
  <dcterms:created xsi:type="dcterms:W3CDTF">2016-07-28T12:52:33Z</dcterms:created>
  <dcterms:modified xsi:type="dcterms:W3CDTF">2019-12-01T22:37:58Z</dcterms:modified>
</cp:coreProperties>
</file>

<file path=docProps/thumbnail.jpeg>
</file>